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8" r:id="rId5"/>
    <p:sldId id="270" r:id="rId6"/>
    <p:sldId id="267" r:id="rId7"/>
    <p:sldId id="263" r:id="rId8"/>
    <p:sldId id="272" r:id="rId9"/>
    <p:sldId id="271" r:id="rId10"/>
    <p:sldId id="264" r:id="rId11"/>
    <p:sldId id="265" r:id="rId12"/>
    <p:sldId id="266" r:id="rId13"/>
    <p:sldId id="273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3" d="100"/>
          <a:sy n="73" d="100"/>
        </p:scale>
        <p:origin x="-12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3E81-FDED-4BB3-9671-F1A1D7A4BBBC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A6C-5D2A-414C-9B09-2B0D23830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ound2Diag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626" y="1916832"/>
            <a:ext cx="5994654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Развивающая 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предметно – пространственная среда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МБДОУ «Детский сад № 12 «Клубничка»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5301208"/>
            <a:ext cx="156440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Детский сад  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4" name="Рисунок 3" descr="C:\Users\User\Desktop\фото ср гр Б\IMG_062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7584" y="714356"/>
            <a:ext cx="3387226" cy="285751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фото ср гр Б\IMG_061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1248685">
            <a:off x="5022512" y="3650762"/>
            <a:ext cx="3105665" cy="2704182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фото ср гр Б\IMG_061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0363468">
            <a:off x="806381" y="3856931"/>
            <a:ext cx="2999171" cy="2464785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User\Desktop\фото ср гр Б\IMG_0635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0629" y="714356"/>
            <a:ext cx="3429024" cy="27860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1" name="Рисунок 10" descr="C:\Users\User\Desktop\фото ст гр А\DSC0320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85852" y="3500438"/>
            <a:ext cx="2977502" cy="27860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User\Desktop\фото ст гр А\DSC0327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14414" y="500042"/>
            <a:ext cx="2643206" cy="257176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User\Desktop\фото ст гр А\IMG_069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57818" y="3068960"/>
            <a:ext cx="2856309" cy="328899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User\Desktop\фото ст гр А\DSC03270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86380" y="500042"/>
            <a:ext cx="3000396" cy="235745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4" name="Рисунок 3" descr="C:\Users\User\Desktop\фото ст гр А\IMG_069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0266029">
            <a:off x="1324115" y="3521821"/>
            <a:ext cx="2573302" cy="2560910"/>
          </a:xfrm>
          <a:prstGeom prst="round2DiagRect">
            <a:avLst>
              <a:gd name="adj1" fmla="val 16667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фото ст гр А\IMG_070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1327615">
            <a:off x="5703422" y="3661743"/>
            <a:ext cx="2992692" cy="2420258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фото ст гр А\IMG_070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3570" y="1034154"/>
            <a:ext cx="2770403" cy="18947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фото ст гр А\IMG_0699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5616" y="1031010"/>
            <a:ext cx="2456252" cy="189792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6" name="Рисунок 5" descr="C:\Users\User\Desktop\фото ст гр Б\DSC0328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46674" y="404664"/>
            <a:ext cx="2425259" cy="266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фото ст гр Б\DSC0329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572132" y="476672"/>
            <a:ext cx="3104324" cy="259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User\Desktop\фото ст гр Б\IMG_0689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0754610">
            <a:off x="746034" y="3655896"/>
            <a:ext cx="3240794" cy="227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User\Desktop\фото ст гр Б\IMG_0688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96265">
            <a:off x="5678023" y="3830592"/>
            <a:ext cx="2998517" cy="258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0337"/>
            <a:ext cx="9144000" cy="689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37195" y="260648"/>
            <a:ext cx="18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04664"/>
            <a:ext cx="61386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Интегративных качеств выпускника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МБДОУ «Детский сад № 12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4067" y="1340768"/>
            <a:ext cx="268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Физически развитый</a:t>
            </a:r>
            <a:endParaRPr lang="ru-RU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844824"/>
            <a:ext cx="32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Любознательный, активный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1412776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Эмоционально отзывчивый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2276872"/>
            <a:ext cx="3591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b="1" i="1" dirty="0" smtClean="0">
                <a:solidFill>
                  <a:srgbClr val="00B050"/>
                </a:solidFill>
              </a:rPr>
              <a:t>Овладевший средствами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Общения и способами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взаимодействия со взрослыми и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сверстниками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672" y="5085184"/>
            <a:ext cx="58740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Овладевший универсальными предпосылками учебной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деятельности- умениями работать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по правилу и по образцу, слушать взрослого и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выполнять его инструкции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3284984"/>
            <a:ext cx="67842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   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Способный управлять своим поведением и планировать </a:t>
            </a: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свои действия на основе первичных ценностных</a:t>
            </a: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представлений, соблюдающий элементарные общепринятые </a:t>
            </a: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нормы и правила поведения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  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1916832"/>
            <a:ext cx="4797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       </a:t>
            </a:r>
            <a:r>
              <a:rPr lang="ru-RU" b="1" i="1" dirty="0" smtClean="0">
                <a:solidFill>
                  <a:srgbClr val="FF0000"/>
                </a:solidFill>
              </a:rPr>
              <a:t> Способен решать интеллектуальные и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личностные задачи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(проблемы), адекватные возрасту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4437112"/>
            <a:ext cx="5530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Имеющий первичные представления о себе, семье, 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обществе, государстве, мире и природе. 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704" y="33265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62068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Обеспечивает максимальную  реализацию образовательного</a:t>
            </a:r>
            <a:b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потенциала пространства, материалов,  оборудования и инвентаря для:</a:t>
            </a:r>
          </a:p>
          <a:p>
            <a:pPr lvl="0"/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развития детей</a:t>
            </a:r>
          </a:p>
          <a:p>
            <a:pPr lvl="0"/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- охраны и укрепления здоровья</a:t>
            </a:r>
          </a:p>
          <a:p>
            <a:pPr lvl="0"/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- учёта особенностей и коррекции недостатков развития</a:t>
            </a:r>
            <a:endParaRPr lang="ru-RU" sz="1600" i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6"/>
          <p:cNvSpPr/>
          <p:nvPr/>
        </p:nvSpPr>
        <p:spPr>
          <a:xfrm>
            <a:off x="1115616" y="2276872"/>
            <a:ext cx="7488832" cy="1656184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13360" bIns="213360" numCol="1" spcCol="1270" anchor="t" anchorCtr="0">
            <a:noAutofit/>
          </a:bodyPr>
          <a:lstStyle/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u="none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u="none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Обеспечивает возможность</a:t>
            </a:r>
            <a:r>
              <a:rPr lang="ru-RU" sz="1600" u="none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i="1" u="none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общения и совместной деятельности </a:t>
            </a:r>
            <a:r>
              <a:rPr lang="ru-RU" sz="1600" i="1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детей и взрослых во всей группе</a:t>
            </a:r>
            <a:br>
              <a:rPr lang="ru-RU" sz="1600" i="1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в малых группах</a:t>
            </a:r>
            <a:endParaRPr lang="ru-RU" sz="1600" i="1" kern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lvl="1" indent="-285750" algn="l" defTabSz="1333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i="1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двигательной активности</a:t>
            </a:r>
            <a:endParaRPr lang="ru-RU" sz="1600" i="1" kern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i="1" kern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уединения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15616" y="4149080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каждой возрастной группе  развивающая предметно-пространственная среда: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содержательно насыщенная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трансформируемая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полифункциональная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вариативная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доступная</a:t>
            </a:r>
          </a:p>
          <a:p>
            <a:pPr lvl="0">
              <a:buFont typeface="Arial" pitchFamily="34" charset="0"/>
              <a:buChar char="•"/>
            </a:pPr>
            <a:r>
              <a:rPr lang="ru-RU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безопасная</a:t>
            </a:r>
            <a:endParaRPr lang="ru-RU" sz="1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91680" y="404664"/>
            <a:ext cx="6087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НАСЫЩЕННОСТЬ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развивающей предметно – пространственной среды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соответствует возрастным возможностям детей </a:t>
            </a: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содержанию Программы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916832"/>
            <a:ext cx="76720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Образовательное пространство оснащено средствами обучения,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соответствующим материалом, игровым, спортивном, оздоровительном оборудованием, инвентарём и обеспечивает: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игровую, познавательную, исследовательскую и творческую активность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всех категорий воспитанников, экспериментирование с доступным детям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материалом;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двигательную активность детей, в том числе крупную и мелкую моторику,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участие в подвижных играх и соревнованиях;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Эмоциональное благополучие детей во взаимодействии с предметно –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пространственном окружением;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Возможность самовыражения детей.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19672" y="260648"/>
            <a:ext cx="7429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ТРАНСФОРМИРУЕМОСТЬ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пространства даёт возможность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изменять предметно – пространственную среду в зависимости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от ситуации, интересов и возможностей детей.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196752"/>
            <a:ext cx="8085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ПОЛИФУНКЦИОНАЛЬНОСТЬ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материалов даёт возможность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разнообразного использования различных составляющих предметной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среды, например детской мебели, матов, мягких модулей, ширм и т. д.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451" y="2204864"/>
            <a:ext cx="838389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ВАРИОТИВНОСТЬ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среды показывает: 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Наличие в группах различных пространств для игры, конструирования,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уединения и пр., а так же разнообразных материалов, игр, оборудования,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обеспечивающих свободный выбор детей;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периодическую сменяемость игрового материала, появление новых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предметов, стимулирующих игровую, двигательную, познавательную, 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исследовательскую активность, детей.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36510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ДОСТУПНОСТЬ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среды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свободный доступ для всех воспитанников в том числе для детей -инвалидов всех помещений образовательного процесса и доступ к  играм, игрушкам, материалам, пособиям.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5661248"/>
            <a:ext cx="820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БЕЗОПАСНОСТЬ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среды в каждой группе соответствует требованиям </a:t>
            </a:r>
          </a:p>
          <a:p>
            <a:r>
              <a:rPr lang="ru-RU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обеспечению 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надёжности и безопасности их использования.</a:t>
            </a:r>
            <a:endParaRPr lang="ru-RU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96552" y="-243408"/>
            <a:ext cx="9143999" cy="6858000"/>
          </a:xfrm>
          <a:prstGeom prst="round2Diag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55776" y="242088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Развивающая </a:t>
            </a:r>
          </a:p>
          <a:p>
            <a:pPr algn="ctr"/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предметно – пространственная среда</a:t>
            </a:r>
          </a:p>
          <a:p>
            <a:pPr algn="ctr"/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Младшая группа «Колокольчик»</a:t>
            </a:r>
            <a:endParaRPr lang="ru-RU" dirty="0"/>
          </a:p>
        </p:txBody>
      </p:sp>
      <p:pic>
        <p:nvPicPr>
          <p:cNvPr id="10" name="Рисунок 9" descr="C:\Users\User\Desktop\фото мл гр\IMG_059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2808312" cy="1800200"/>
          </a:xfrm>
          <a:prstGeom prst="round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C:\Users\User\Desktop\фото мл гр\IMG_057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00709">
            <a:off x="300993" y="3686159"/>
            <a:ext cx="2742757" cy="2244412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C:\Users\User\Desktop\фото мл гр\IMG_056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2811016" cy="1783932"/>
          </a:xfrm>
          <a:prstGeom prst="round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C:\Users\User\Desktop\фото мл гр\IMG_0560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20947">
            <a:off x="5706132" y="3848080"/>
            <a:ext cx="2586908" cy="2114168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C:\Users\User\Desktop\фото мл гр\DSC03234.JPG"/>
          <p:cNvPicPr/>
          <p:nvPr/>
        </p:nvPicPr>
        <p:blipFill>
          <a:blip r:embed="rId7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573016"/>
            <a:ext cx="2029197" cy="2520280"/>
          </a:xfrm>
          <a:prstGeom prst="round2Same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Рисунок 4" descr="C:\Users\User\Desktop\фото мл гр\IMG_058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2357239" cy="2304256"/>
          </a:xfrm>
          <a:prstGeom prst="round2Same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фото мл гр\IMG_057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1844824"/>
            <a:ext cx="2376264" cy="2304256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C:\Users\User\Desktop\фото мл гр\IMG_058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476672"/>
            <a:ext cx="2448272" cy="2160240"/>
          </a:xfrm>
          <a:prstGeom prst="round2Same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User\Desktop\фото мл гр\IMG_0601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293096"/>
            <a:ext cx="2736304" cy="2232248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9" name="Рисунок 8" descr="C:\Users\User\Desktop\фото ср гр А\DSC0318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520280" cy="18722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фото ср гр А\IMG_070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664296" cy="187220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User\Desktop\фото ср гр А\IMG_0714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76672"/>
            <a:ext cx="2664296" cy="18722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User\Desktop\фото ср гр А\IMG_0725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2592288" cy="18002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User\Desktop\фото ср гр А\IMG_0735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2448272" cy="172044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User\Desktop\фото ср гр А\IMG_0741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448272" cy="160972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User\Desktop\фото ср гр А\IMG_0738.JPG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2663585" cy="194421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12" name="Рисунок 11" descr="C:\Users\User\Desktop\фото ср гр А\IMG_074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2232248" cy="244827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User\Desktop\фото ср гр А\IMG_072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2160240" cy="25922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Desktop\фото ср гр А\DSC0330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2592288" cy="2088232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фото ср гр А\DSC03311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520280" cy="2012362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User\Desktop\фото ср гр А\DSC03313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2376264" cy="2099762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User\Desktop\фото ср гр А\IMG_0729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844824"/>
            <a:ext cx="2600325" cy="1903887"/>
          </a:xfrm>
          <a:prstGeom prst="round2Same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audiokniga-belyiy-klyik-skachat-besplatno-24333-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4" name="Picture 2" descr="C:\Users\User\Desktop\фото папка\развивающая среда\DSC032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20597063">
            <a:off x="745324" y="3743756"/>
            <a:ext cx="2976330" cy="2232248"/>
          </a:xfrm>
          <a:prstGeom prst="round2SameRect">
            <a:avLst/>
          </a:prstGeom>
          <a:noFill/>
        </p:spPr>
      </p:pic>
      <p:pic>
        <p:nvPicPr>
          <p:cNvPr id="5" name="Рисунок 4" descr="C:\Users\User\Desktop\фото папка\развивающая среда\DSC0320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1569086">
            <a:off x="5848393" y="686147"/>
            <a:ext cx="2311284" cy="2128122"/>
          </a:xfrm>
          <a:prstGeom prst="round2Same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фото папка\развивающая среда\DSC03201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839677">
            <a:off x="5926677" y="3966496"/>
            <a:ext cx="2784309" cy="2088232"/>
          </a:xfrm>
          <a:prstGeom prst="round2Same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483768" y="26369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Развивающая </a:t>
            </a:r>
          </a:p>
          <a:p>
            <a:pPr algn="ctr"/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предметно – пространственная среда</a:t>
            </a:r>
          </a:p>
          <a:p>
            <a:pPr algn="ctr"/>
            <a:r>
              <a:rPr lang="ru-RU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Средняя группа «Клубничка»</a:t>
            </a:r>
            <a:endParaRPr lang="ru-RU" dirty="0"/>
          </a:p>
        </p:txBody>
      </p:sp>
      <p:pic>
        <p:nvPicPr>
          <p:cNvPr id="10" name="Рисунок 9" descr="C:\Users\User\Desktop\фото ср гр Б\IMG_0614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1409722">
            <a:off x="1387493" y="436966"/>
            <a:ext cx="1788763" cy="2302278"/>
          </a:xfrm>
          <a:prstGeom prst="round2Same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366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DOU 12</cp:lastModifiedBy>
  <cp:revision>65</cp:revision>
  <dcterms:created xsi:type="dcterms:W3CDTF">2013-11-22T11:49:17Z</dcterms:created>
  <dcterms:modified xsi:type="dcterms:W3CDTF">2016-01-24T10:55:20Z</dcterms:modified>
</cp:coreProperties>
</file>