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7" r:id="rId3"/>
    <p:sldId id="276" r:id="rId4"/>
    <p:sldId id="268" r:id="rId5"/>
    <p:sldId id="270" r:id="rId6"/>
    <p:sldId id="271" r:id="rId7"/>
    <p:sldId id="272" r:id="rId8"/>
    <p:sldId id="273" r:id="rId9"/>
    <p:sldId id="274" r:id="rId10"/>
    <p:sldId id="263" r:id="rId11"/>
    <p:sldId id="257" r:id="rId12"/>
    <p:sldId id="261" r:id="rId13"/>
    <p:sldId id="258" r:id="rId14"/>
    <p:sldId id="259" r:id="rId15"/>
    <p:sldId id="260" r:id="rId16"/>
    <p:sldId id="264" r:id="rId17"/>
    <p:sldId id="275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71026-A315-45C4-AC1A-6647FE3B9D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E39F2-F513-43C8-A2B8-44D29770BAA0}">
      <dgm:prSet phldrT="[Текст]" custT="1"/>
      <dgm:spPr>
        <a:solidFill>
          <a:srgbClr val="FF0000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Тип </a:t>
          </a:r>
        </a:p>
        <a:p>
          <a:r>
            <a:rPr lang="ru-RU" sz="20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проекта</a:t>
          </a:r>
          <a:endParaRPr lang="ru-RU" sz="2000" b="1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gm:t>
    </dgm:pt>
    <dgm:pt modelId="{4E6C131B-B2A4-4998-BBC6-A8FA5946F33C}" type="parTrans" cxnId="{183B995B-7412-479D-9BA0-F41A9ED3C81D}">
      <dgm:prSet/>
      <dgm:spPr/>
      <dgm:t>
        <a:bodyPr/>
        <a:lstStyle/>
        <a:p>
          <a:endParaRPr lang="ru-RU"/>
        </a:p>
      </dgm:t>
    </dgm:pt>
    <dgm:pt modelId="{D75CE948-45BE-4220-8BAE-7F1E6E878457}" type="sibTrans" cxnId="{183B995B-7412-479D-9BA0-F41A9ED3C81D}">
      <dgm:prSet/>
      <dgm:spPr/>
      <dgm:t>
        <a:bodyPr/>
        <a:lstStyle/>
        <a:p>
          <a:endParaRPr lang="ru-RU"/>
        </a:p>
      </dgm:t>
    </dgm:pt>
    <dgm:pt modelId="{44D23BB4-B650-4955-BE6C-BF1F33ABB3B3}">
      <dgm:prSet phldrT="[Текст]" custT="1"/>
      <dgm:spPr>
        <a:solidFill>
          <a:srgbClr val="FF7C80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latin typeface="Monotype Corsiva" pitchFamily="66" charset="0"/>
            </a:rPr>
            <a:t>информационно- практико ориентированный</a:t>
          </a:r>
          <a:endParaRPr lang="ru-RU" sz="2400" dirty="0">
            <a:latin typeface="Monotype Corsiva" pitchFamily="66" charset="0"/>
          </a:endParaRPr>
        </a:p>
      </dgm:t>
    </dgm:pt>
    <dgm:pt modelId="{7955A94F-45EC-4301-86C3-8EC68471B2EB}" type="parTrans" cxnId="{B3D874D7-2CB7-454A-B63B-58A9F8C9249C}">
      <dgm:prSet/>
      <dgm:spPr/>
      <dgm:t>
        <a:bodyPr/>
        <a:lstStyle/>
        <a:p>
          <a:endParaRPr lang="ru-RU"/>
        </a:p>
      </dgm:t>
    </dgm:pt>
    <dgm:pt modelId="{3A76E6B6-DA52-4729-BA47-E466C6B7A967}" type="sibTrans" cxnId="{B3D874D7-2CB7-454A-B63B-58A9F8C9249C}">
      <dgm:prSet/>
      <dgm:spPr/>
      <dgm:t>
        <a:bodyPr/>
        <a:lstStyle/>
        <a:p>
          <a:endParaRPr lang="ru-RU"/>
        </a:p>
      </dgm:t>
    </dgm:pt>
    <dgm:pt modelId="{4A18E418-1C6E-41A3-A799-ACF2C3503DE2}">
      <dgm:prSet phldrT="[Текст]" custT="1"/>
      <dgm:spPr>
        <a:solidFill>
          <a:srgbClr val="FFFF66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Участники</a:t>
          </a:r>
          <a:endParaRPr lang="ru-RU" sz="2000" b="1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gm:t>
    </dgm:pt>
    <dgm:pt modelId="{07E5D1FB-721C-4B90-8BEA-B71320CB4D63}" type="parTrans" cxnId="{C77B1708-CCA0-41B3-9762-CC59AF5AD18F}">
      <dgm:prSet/>
      <dgm:spPr/>
      <dgm:t>
        <a:bodyPr/>
        <a:lstStyle/>
        <a:p>
          <a:endParaRPr lang="ru-RU"/>
        </a:p>
      </dgm:t>
    </dgm:pt>
    <dgm:pt modelId="{8BA36F79-4336-4ED3-8598-4F26A125AFBC}" type="sibTrans" cxnId="{C77B1708-CCA0-41B3-9762-CC59AF5AD18F}">
      <dgm:prSet/>
      <dgm:spPr/>
      <dgm:t>
        <a:bodyPr/>
        <a:lstStyle/>
        <a:p>
          <a:endParaRPr lang="ru-RU"/>
        </a:p>
      </dgm:t>
    </dgm:pt>
    <dgm:pt modelId="{94A47200-620A-4494-9CC4-94B3F8E50144}">
      <dgm:prSet phldrT="[Текст]" custT="1"/>
      <dgm:spPr>
        <a:solidFill>
          <a:srgbClr val="FFCC66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latin typeface="Monotype Corsiva" pitchFamily="66" charset="0"/>
            </a:rPr>
            <a:t>воспитанники младшего дошкольного возраста, воспитатели группы, родители воспитанников</a:t>
          </a:r>
          <a:r>
            <a:rPr lang="ru-RU" sz="2000" dirty="0" smtClean="0"/>
            <a:t>.</a:t>
          </a:r>
          <a:endParaRPr lang="ru-RU" sz="2000" dirty="0"/>
        </a:p>
      </dgm:t>
    </dgm:pt>
    <dgm:pt modelId="{0720524E-F3CA-4527-906A-5D23D5EFFDBB}" type="parTrans" cxnId="{02C58762-F142-4FD6-ACAA-73D43C470D5E}">
      <dgm:prSet/>
      <dgm:spPr/>
      <dgm:t>
        <a:bodyPr/>
        <a:lstStyle/>
        <a:p>
          <a:endParaRPr lang="ru-RU"/>
        </a:p>
      </dgm:t>
    </dgm:pt>
    <dgm:pt modelId="{1A7FDBE1-3584-428D-B46F-DF3AEF5BF2D4}" type="sibTrans" cxnId="{02C58762-F142-4FD6-ACAA-73D43C470D5E}">
      <dgm:prSet/>
      <dgm:spPr/>
      <dgm:t>
        <a:bodyPr/>
        <a:lstStyle/>
        <a:p>
          <a:endParaRPr lang="ru-RU"/>
        </a:p>
      </dgm:t>
    </dgm:pt>
    <dgm:pt modelId="{9C080317-9B72-4684-B37F-1BB1CD934312}">
      <dgm:prSet phldrT="[Текст]" custT="1"/>
      <dgm:spPr>
        <a:solidFill>
          <a:srgbClr val="00B050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Срок реализации</a:t>
          </a:r>
          <a:endParaRPr lang="ru-RU" sz="2000" b="1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gm:t>
    </dgm:pt>
    <dgm:pt modelId="{44C6DDE0-C027-4F8B-8967-3FED9D0EA970}" type="parTrans" cxnId="{17CB48A7-BCF1-4C9B-AEC8-9E9213FC5B2A}">
      <dgm:prSet/>
      <dgm:spPr/>
      <dgm:t>
        <a:bodyPr/>
        <a:lstStyle/>
        <a:p>
          <a:endParaRPr lang="ru-RU"/>
        </a:p>
      </dgm:t>
    </dgm:pt>
    <dgm:pt modelId="{BB223802-C478-461F-AD65-273A61442A9F}" type="sibTrans" cxnId="{17CB48A7-BCF1-4C9B-AEC8-9E9213FC5B2A}">
      <dgm:prSet/>
      <dgm:spPr/>
      <dgm:t>
        <a:bodyPr/>
        <a:lstStyle/>
        <a:p>
          <a:endParaRPr lang="ru-RU"/>
        </a:p>
      </dgm:t>
    </dgm:pt>
    <dgm:pt modelId="{140F4DDA-ADBD-4769-8BEC-5899FFB67594}">
      <dgm:prSet phldrT="[Текст]" custT="1"/>
      <dgm:spPr>
        <a:solidFill>
          <a:srgbClr val="92D050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latin typeface="Monotype Corsiva" pitchFamily="66" charset="0"/>
            </a:rPr>
            <a:t>Краткосрочный</a:t>
          </a:r>
          <a:endParaRPr lang="ru-RU" sz="2400" dirty="0">
            <a:latin typeface="Monotype Corsiva" pitchFamily="66" charset="0"/>
          </a:endParaRPr>
        </a:p>
      </dgm:t>
    </dgm:pt>
    <dgm:pt modelId="{E0266DBB-9A76-489E-9971-9E81ABF7AD17}" type="parTrans" cxnId="{A9746CBF-234F-4AFC-9337-3B659D1559A6}">
      <dgm:prSet/>
      <dgm:spPr/>
      <dgm:t>
        <a:bodyPr/>
        <a:lstStyle/>
        <a:p>
          <a:endParaRPr lang="ru-RU"/>
        </a:p>
      </dgm:t>
    </dgm:pt>
    <dgm:pt modelId="{72CCBBEB-11E6-43A8-8039-622C28C053EC}" type="sibTrans" cxnId="{A9746CBF-234F-4AFC-9337-3B659D1559A6}">
      <dgm:prSet/>
      <dgm:spPr/>
      <dgm:t>
        <a:bodyPr/>
        <a:lstStyle/>
        <a:p>
          <a:endParaRPr lang="ru-RU"/>
        </a:p>
      </dgm:t>
    </dgm:pt>
    <dgm:pt modelId="{C7A9FF89-0067-4890-B7A9-B3ABFA176D57}" type="pres">
      <dgm:prSet presAssocID="{17A71026-A315-45C4-AC1A-6647FE3B9D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3F572B-0D6F-406B-B2BE-A17D9DBDE575}" type="pres">
      <dgm:prSet presAssocID="{024E39F2-F513-43C8-A2B8-44D29770BAA0}" presName="composite" presStyleCnt="0"/>
      <dgm:spPr/>
    </dgm:pt>
    <dgm:pt modelId="{2DB6476C-CCEB-4DA3-A7CC-46030FBFA493}" type="pres">
      <dgm:prSet presAssocID="{024E39F2-F513-43C8-A2B8-44D29770BAA0}" presName="parentText" presStyleLbl="alignNode1" presStyleIdx="0" presStyleCnt="3" custLinFactNeighborX="0" custLinFactNeighborY="-41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CE9C6-8FA2-4006-AAD9-6F65BCDF5CC6}" type="pres">
      <dgm:prSet presAssocID="{024E39F2-F513-43C8-A2B8-44D29770BAA0}" presName="descendantText" presStyleLbl="alignAcc1" presStyleIdx="0" presStyleCnt="3" custLinFactNeighborX="-1202" custLinFactNeighborY="-386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4F00FE95-BB9E-4FB2-8E74-7EF4C6F8D32A}" type="pres">
      <dgm:prSet presAssocID="{D75CE948-45BE-4220-8BAE-7F1E6E878457}" presName="sp" presStyleCnt="0"/>
      <dgm:spPr/>
    </dgm:pt>
    <dgm:pt modelId="{64AC93A0-63D3-4679-9888-636DB0626494}" type="pres">
      <dgm:prSet presAssocID="{4A18E418-1C6E-41A3-A799-ACF2C3503DE2}" presName="composite" presStyleCnt="0"/>
      <dgm:spPr/>
    </dgm:pt>
    <dgm:pt modelId="{D82B0BDA-86E8-4E99-8F30-24ED11031E53}" type="pres">
      <dgm:prSet presAssocID="{4A18E418-1C6E-41A3-A799-ACF2C3503DE2}" presName="parentText" presStyleLbl="alignNode1" presStyleIdx="1" presStyleCnt="3" custLinFactNeighborX="0" custLinFactNeighborY="-17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417C0-ED42-4610-AEFB-DC99DC14F0EC}" type="pres">
      <dgm:prSet presAssocID="{4A18E418-1C6E-41A3-A799-ACF2C3503DE2}" presName="descendantText" presStyleLbl="alignAcc1" presStyleIdx="1" presStyleCnt="3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90310EB-E666-40C7-9C9E-CA2B1E697E8B}" type="pres">
      <dgm:prSet presAssocID="{8BA36F79-4336-4ED3-8598-4F26A125AFBC}" presName="sp" presStyleCnt="0"/>
      <dgm:spPr/>
    </dgm:pt>
    <dgm:pt modelId="{AFA9B14B-F04F-44FE-B64B-CA28C6F22C36}" type="pres">
      <dgm:prSet presAssocID="{9C080317-9B72-4684-B37F-1BB1CD934312}" presName="composite" presStyleCnt="0"/>
      <dgm:spPr/>
    </dgm:pt>
    <dgm:pt modelId="{0681B51A-FEAC-45A2-949D-C0D964EB2D0C}" type="pres">
      <dgm:prSet presAssocID="{9C080317-9B72-4684-B37F-1BB1CD9343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5C2D5-65B2-494E-9EF1-60F5506A16B9}" type="pres">
      <dgm:prSet presAssocID="{9C080317-9B72-4684-B37F-1BB1CD934312}" presName="descendantText" presStyleLbl="alignAcc1" presStyleIdx="2" presStyleCnt="3" custLinFactNeighborX="1180" custLinFactNeighborY="-1141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183B995B-7412-479D-9BA0-F41A9ED3C81D}" srcId="{17A71026-A315-45C4-AC1A-6647FE3B9D9C}" destId="{024E39F2-F513-43C8-A2B8-44D29770BAA0}" srcOrd="0" destOrd="0" parTransId="{4E6C131B-B2A4-4998-BBC6-A8FA5946F33C}" sibTransId="{D75CE948-45BE-4220-8BAE-7F1E6E878457}"/>
    <dgm:cxn modelId="{17CB48A7-BCF1-4C9B-AEC8-9E9213FC5B2A}" srcId="{17A71026-A315-45C4-AC1A-6647FE3B9D9C}" destId="{9C080317-9B72-4684-B37F-1BB1CD934312}" srcOrd="2" destOrd="0" parTransId="{44C6DDE0-C027-4F8B-8967-3FED9D0EA970}" sibTransId="{BB223802-C478-461F-AD65-273A61442A9F}"/>
    <dgm:cxn modelId="{9E3F834F-1063-4BD6-A68B-1F82876D00C8}" type="presOf" srcId="{44D23BB4-B650-4955-BE6C-BF1F33ABB3B3}" destId="{7E6CE9C6-8FA2-4006-AAD9-6F65BCDF5CC6}" srcOrd="0" destOrd="0" presId="urn:microsoft.com/office/officeart/2005/8/layout/chevron2"/>
    <dgm:cxn modelId="{8B0C807F-CF44-4040-84D2-C988FA8921B9}" type="presOf" srcId="{94A47200-620A-4494-9CC4-94B3F8E50144}" destId="{2EA417C0-ED42-4610-AEFB-DC99DC14F0EC}" srcOrd="0" destOrd="0" presId="urn:microsoft.com/office/officeart/2005/8/layout/chevron2"/>
    <dgm:cxn modelId="{394E546E-2578-4ED4-8A4E-083161B46358}" type="presOf" srcId="{024E39F2-F513-43C8-A2B8-44D29770BAA0}" destId="{2DB6476C-CCEB-4DA3-A7CC-46030FBFA493}" srcOrd="0" destOrd="0" presId="urn:microsoft.com/office/officeart/2005/8/layout/chevron2"/>
    <dgm:cxn modelId="{325B08C3-A391-4209-9B6D-B1CEA0D7CB7C}" type="presOf" srcId="{17A71026-A315-45C4-AC1A-6647FE3B9D9C}" destId="{C7A9FF89-0067-4890-B7A9-B3ABFA176D57}" srcOrd="0" destOrd="0" presId="urn:microsoft.com/office/officeart/2005/8/layout/chevron2"/>
    <dgm:cxn modelId="{B3D874D7-2CB7-454A-B63B-58A9F8C9249C}" srcId="{024E39F2-F513-43C8-A2B8-44D29770BAA0}" destId="{44D23BB4-B650-4955-BE6C-BF1F33ABB3B3}" srcOrd="0" destOrd="0" parTransId="{7955A94F-45EC-4301-86C3-8EC68471B2EB}" sibTransId="{3A76E6B6-DA52-4729-BA47-E466C6B7A967}"/>
    <dgm:cxn modelId="{C77B1708-CCA0-41B3-9762-CC59AF5AD18F}" srcId="{17A71026-A315-45C4-AC1A-6647FE3B9D9C}" destId="{4A18E418-1C6E-41A3-A799-ACF2C3503DE2}" srcOrd="1" destOrd="0" parTransId="{07E5D1FB-721C-4B90-8BEA-B71320CB4D63}" sibTransId="{8BA36F79-4336-4ED3-8598-4F26A125AFBC}"/>
    <dgm:cxn modelId="{A9746CBF-234F-4AFC-9337-3B659D1559A6}" srcId="{9C080317-9B72-4684-B37F-1BB1CD934312}" destId="{140F4DDA-ADBD-4769-8BEC-5899FFB67594}" srcOrd="0" destOrd="0" parTransId="{E0266DBB-9A76-489E-9971-9E81ABF7AD17}" sibTransId="{72CCBBEB-11E6-43A8-8039-622C28C053EC}"/>
    <dgm:cxn modelId="{0AEE2432-EBF8-495B-84CC-744F556F3EE4}" type="presOf" srcId="{140F4DDA-ADBD-4769-8BEC-5899FFB67594}" destId="{E595C2D5-65B2-494E-9EF1-60F5506A16B9}" srcOrd="0" destOrd="0" presId="urn:microsoft.com/office/officeart/2005/8/layout/chevron2"/>
    <dgm:cxn modelId="{280E16AF-8A08-475E-B220-78AF28C2188F}" type="presOf" srcId="{9C080317-9B72-4684-B37F-1BB1CD934312}" destId="{0681B51A-FEAC-45A2-949D-C0D964EB2D0C}" srcOrd="0" destOrd="0" presId="urn:microsoft.com/office/officeart/2005/8/layout/chevron2"/>
    <dgm:cxn modelId="{02C58762-F142-4FD6-ACAA-73D43C470D5E}" srcId="{4A18E418-1C6E-41A3-A799-ACF2C3503DE2}" destId="{94A47200-620A-4494-9CC4-94B3F8E50144}" srcOrd="0" destOrd="0" parTransId="{0720524E-F3CA-4527-906A-5D23D5EFFDBB}" sibTransId="{1A7FDBE1-3584-428D-B46F-DF3AEF5BF2D4}"/>
    <dgm:cxn modelId="{1EE086AA-B88A-48D6-A1BF-F35EAA5BDB62}" type="presOf" srcId="{4A18E418-1C6E-41A3-A799-ACF2C3503DE2}" destId="{D82B0BDA-86E8-4E99-8F30-24ED11031E53}" srcOrd="0" destOrd="0" presId="urn:microsoft.com/office/officeart/2005/8/layout/chevron2"/>
    <dgm:cxn modelId="{F67B9421-3AAE-4784-A7A8-22C99323AD0C}" type="presParOf" srcId="{C7A9FF89-0067-4890-B7A9-B3ABFA176D57}" destId="{7D3F572B-0D6F-406B-B2BE-A17D9DBDE575}" srcOrd="0" destOrd="0" presId="urn:microsoft.com/office/officeart/2005/8/layout/chevron2"/>
    <dgm:cxn modelId="{685F4DC9-82B4-461A-B7B5-605C296FD892}" type="presParOf" srcId="{7D3F572B-0D6F-406B-B2BE-A17D9DBDE575}" destId="{2DB6476C-CCEB-4DA3-A7CC-46030FBFA493}" srcOrd="0" destOrd="0" presId="urn:microsoft.com/office/officeart/2005/8/layout/chevron2"/>
    <dgm:cxn modelId="{9020371F-473D-4BD2-8301-2D7E8671F0CD}" type="presParOf" srcId="{7D3F572B-0D6F-406B-B2BE-A17D9DBDE575}" destId="{7E6CE9C6-8FA2-4006-AAD9-6F65BCDF5CC6}" srcOrd="1" destOrd="0" presId="urn:microsoft.com/office/officeart/2005/8/layout/chevron2"/>
    <dgm:cxn modelId="{A8E35B26-FAFE-4B56-8625-A3D3CCC2749E}" type="presParOf" srcId="{C7A9FF89-0067-4890-B7A9-B3ABFA176D57}" destId="{4F00FE95-BB9E-4FB2-8E74-7EF4C6F8D32A}" srcOrd="1" destOrd="0" presId="urn:microsoft.com/office/officeart/2005/8/layout/chevron2"/>
    <dgm:cxn modelId="{1FF135BE-6852-4750-8983-4B7F41006496}" type="presParOf" srcId="{C7A9FF89-0067-4890-B7A9-B3ABFA176D57}" destId="{64AC93A0-63D3-4679-9888-636DB0626494}" srcOrd="2" destOrd="0" presId="urn:microsoft.com/office/officeart/2005/8/layout/chevron2"/>
    <dgm:cxn modelId="{C162AFD9-497C-49C1-AF42-EAB3BC556499}" type="presParOf" srcId="{64AC93A0-63D3-4679-9888-636DB0626494}" destId="{D82B0BDA-86E8-4E99-8F30-24ED11031E53}" srcOrd="0" destOrd="0" presId="urn:microsoft.com/office/officeart/2005/8/layout/chevron2"/>
    <dgm:cxn modelId="{52428ACF-706A-4D94-BEB5-63D74B244F01}" type="presParOf" srcId="{64AC93A0-63D3-4679-9888-636DB0626494}" destId="{2EA417C0-ED42-4610-AEFB-DC99DC14F0EC}" srcOrd="1" destOrd="0" presId="urn:microsoft.com/office/officeart/2005/8/layout/chevron2"/>
    <dgm:cxn modelId="{E799FD62-E650-4D35-8395-A125E1D16CF7}" type="presParOf" srcId="{C7A9FF89-0067-4890-B7A9-B3ABFA176D57}" destId="{C90310EB-E666-40C7-9C9E-CA2B1E697E8B}" srcOrd="3" destOrd="0" presId="urn:microsoft.com/office/officeart/2005/8/layout/chevron2"/>
    <dgm:cxn modelId="{94730F39-736B-4065-9C99-54AF740F0C8F}" type="presParOf" srcId="{C7A9FF89-0067-4890-B7A9-B3ABFA176D57}" destId="{AFA9B14B-F04F-44FE-B64B-CA28C6F22C36}" srcOrd="4" destOrd="0" presId="urn:microsoft.com/office/officeart/2005/8/layout/chevron2"/>
    <dgm:cxn modelId="{3923057E-11B6-4F48-96A3-7CC75829E83B}" type="presParOf" srcId="{AFA9B14B-F04F-44FE-B64B-CA28C6F22C36}" destId="{0681B51A-FEAC-45A2-949D-C0D964EB2D0C}" srcOrd="0" destOrd="0" presId="urn:microsoft.com/office/officeart/2005/8/layout/chevron2"/>
    <dgm:cxn modelId="{58B183F9-706A-46C6-8C6C-CBDCF80BDA8F}" type="presParOf" srcId="{AFA9B14B-F04F-44FE-B64B-CA28C6F22C36}" destId="{E595C2D5-65B2-494E-9EF1-60F5506A16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64A48C-515D-4CC1-AAFC-856B9892D08E}" type="datetimeFigureOut">
              <a:rPr lang="ru-RU" smtClean="0"/>
              <a:pPr/>
              <a:t>21.12.2016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5B007F-B9AF-4013-9698-63A1FBE95F49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Сенсорика 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1 младшей группе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2210" y="6345816"/>
            <a:ext cx="5474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 Береснева Наталья Михайловна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0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МДОУ</a:t>
            </a:r>
            <a:r>
              <a:rPr lang="en-US" dirty="0" smtClean="0"/>
              <a:t> </a:t>
            </a:r>
            <a:r>
              <a:rPr lang="ru-RU" dirty="0" smtClean="0"/>
              <a:t>№ 52  </a:t>
            </a:r>
            <a:endParaRPr lang="ru-RU" dirty="0"/>
          </a:p>
        </p:txBody>
      </p:sp>
      <p:pic>
        <p:nvPicPr>
          <p:cNvPr id="7" name="Picture 2" descr="D:\МАМАН РАБОТА\ЯСЛИ\фотки\март\17\DSC_03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2"/>
          <a:stretch>
            <a:fillRect/>
          </a:stretch>
        </p:blipFill>
        <p:spPr bwMode="auto">
          <a:xfrm>
            <a:off x="1643042" y="2500306"/>
            <a:ext cx="5857916" cy="374634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1571612"/>
            <a:ext cx="5572164" cy="305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786182" y="1071546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«ШАРИКИ»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52" y="4366163"/>
            <a:ext cx="892971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умение различать и называть основные цвета (красный, желтый, зеленый. синий). Закреплять умение различать и называть величину фигуры. Учить сравнивать геометрические фигуры по цвету и размеру, находя признаки сходства и различия и отражать в речи. Развивать мелкую моторику пальцев рук.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РУКОВОДСТВО: занятие проводится с 5-6 чел. Воспитатель показывает детям четыре воздушных шарика основных цветов и четыре ленточки таких же цветов к ним. Детям предлагают попробовать к каждому шарику подобрать ленточку того же цвета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0"/>
            <a:ext cx="8215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Примеры занятий по </a:t>
            </a:r>
            <a:r>
              <a:rPr lang="ru-RU" sz="3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сенсорики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в 1 младшей группе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86314" y="1142984"/>
            <a:ext cx="371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Уметь выполнять действия с геометрическими фигурами (круг, квадрат, треугольник), вкладывать фигуры, развивать память, мышление внимание.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РУКОВОДСТВО: Игра проводится с подгруппой детей в 4-5 чел. Воспитатель сначала показывает геометрические фигуры, называет их и показывает детям, как надо их вставлять в трафареты. Во время игры постоянно закреплять название фигур - круг, квадрат, треугольник.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553677" y="1410877"/>
            <a:ext cx="589363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643570" y="500042"/>
            <a:ext cx="1891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«ВКЛАДЫШИ»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МАМАН РАБОТА\ЯСЛИ\фотки\март\DSC_02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1071546"/>
            <a:ext cx="6217441" cy="40005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488" y="357166"/>
            <a:ext cx="3430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«БОЛЬШОЙ - МАЛЕНЬКИЙ»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286388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Развивать первые математические способности, развивать внимание мышление, умение различать цвет предметов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048504"/>
            <a:ext cx="871543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закреплять умение находить нужную геометрическую фигуру (круг, квадрат, треугольник), развивать мышление, разговорную речь умение называть цвет фигуры.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РУКОВОДСТВО: Игра проводится с 2-3 чел., т.к. надо сосредоточить внимание детей. Приходит в гости Зайка и приносит коробочку с геометрическими фигурами, просит рассказать детей, что это такое. Сначала воспитатель по отдельно показывает фигуру и ее цвет. Потом раздает наборы фигур детям и по своему показу просит показать ребенка, постоянно вовлекая его в речевую активность.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4972" y="357166"/>
            <a:ext cx="291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«ПОКАЖИ ТАКУЮ ЖЕ»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714356"/>
            <a:ext cx="6072230" cy="341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928670"/>
            <a:ext cx="68332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02" y="4572008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детей выбирать нужный цвет.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Материал: листы картона четырёх цветов для домиков, картинки со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Снеговиками, прямоугольники тех же цветов для дверей, пробки для ручек.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Покажите ребёнку картинки с разноцветными домиками,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назовите их цвета. Расскажите, что наступила весна. Снеговики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просят их спасти от солнышка – закрыть в домике дверь, чтобы не растаять.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быть по цвету такими же, как и домики.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28604"/>
            <a:ext cx="2809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«СПАСИ СНЕГОВИКА»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657671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сенсорных способностей, умения действовать с пирамидками разной формы, соблюдая последовательность в собирании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428604"/>
            <a:ext cx="427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«СОБЕРИ И РАЗБЕРИ ПИРАМИДКУ»</a:t>
            </a:r>
          </a:p>
        </p:txBody>
      </p:sp>
      <p:pic>
        <p:nvPicPr>
          <p:cNvPr id="7" name="Picture 2" descr="D:\МАМАН РАБОТА\ЯСЛИ\фотки\март\DSC_02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000108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43306" y="500042"/>
            <a:ext cx="18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«МАТРЕШКА»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286388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Развивать первые математические способности, развивать внимание мышление, умение различать цвет предметов</a:t>
            </a:r>
            <a:endParaRPr lang="ru-RU" dirty="0"/>
          </a:p>
        </p:txBody>
      </p:sp>
      <p:pic>
        <p:nvPicPr>
          <p:cNvPr id="3075" name="Picture 3" descr="D:\МАМАН РАБОТА\ЯСЛИ\фотки\март\17\DSC_02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269" y="1142984"/>
            <a:ext cx="5254177" cy="3929090"/>
          </a:xfrm>
          <a:prstGeom prst="rect">
            <a:avLst/>
          </a:prstGeom>
          <a:noFill/>
        </p:spPr>
      </p:pic>
      <p:pic>
        <p:nvPicPr>
          <p:cNvPr id="9" name="Picture 2" descr="D:\МАМАН РАБОТА\ЯСЛИ\фотки\март\17\DSC_02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5233649" y="1898183"/>
            <a:ext cx="4105988" cy="2428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015288" cy="1255712"/>
          </a:xfrm>
        </p:spPr>
        <p:txBody>
          <a:bodyPr/>
          <a:lstStyle/>
          <a:p>
            <a:pPr algn="ctr" eaLnBrk="1" hangingPunct="1"/>
            <a:r>
              <a:rPr lang="ru-RU" sz="1900" b="1" smtClean="0">
                <a:latin typeface="Times New Roman" pitchFamily="18" charset="0"/>
              </a:rPr>
              <a:t> </a:t>
            </a:r>
            <a:r>
              <a:rPr lang="ru-RU" sz="19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Работа с родителями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Родительские собрания;</a:t>
            </a:r>
          </a:p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Индивидуальные консультации по сенсорному развитию детей;</a:t>
            </a:r>
          </a:p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Наглядная информация для родителей по данному вопросу;</a:t>
            </a:r>
          </a:p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Создание библиотечки для родителей по сенсорному развитию младших дошкольников дошкольников;</a:t>
            </a:r>
          </a:p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Выставка дидактических игр по сенсорному развитию младших дошкольников;</a:t>
            </a:r>
          </a:p>
          <a:p>
            <a:pPr eaLnBrk="1" hangingPunct="1"/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2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92318" y="2071678"/>
            <a:ext cx="7851648" cy="1828800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6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336678"/>
            <a:ext cx="8229600" cy="523559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соответствии с действующими федеральными государственными требованиями (ФГТ, Приказ №655 от 23 ноября 2009г.) в основной общеобразовательной программе детского сада на первый план выдвигается развивающая функция образования, обеспечивающая становление личности ребёнка и ориентирующая педагога на его индивидуальные особенности. В Программе комплексно представлены все основные содержательные линии воспитания и образования ребёнка. Отдельным разделом в содержании образовательной области «Познание» представлено «Сенсорное развитие», которое направлено на формирование у детей всех возрастных групп познавательных интересов и на их интеллектуальное развитие.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Сенсорное  развитие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является условием успешного овладения любой практической деятельностью. А истоки сенсорных способностей лежат в общем уровне сенсорного  развития достигаемого в младшем дошкольном возрасте.  Период первых 3-х лет – период наиболее интенсивного физического и психического развития детей. В этом возрасте при соответствующих условиях у ребенка развиваются различные способности: речь,  совершенствование движений. Начинают формироваться нравственные качества, складываться черты характера. Обогащается сенсорный опыт ребенка посредством осязания, мышечного чувства, зрения, ребенок начинает различать величину, форму и цвет предмета.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00042"/>
            <a:ext cx="4947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i="1" dirty="0" smtClean="0"/>
              <a:t>Проект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 anchor="t">
            <a:normAutofit fontScale="90000"/>
          </a:bodyPr>
          <a:lstStyle/>
          <a:p>
            <a:pPr algn="ctr" eaLnBrk="1" hangingPunct="1"/>
            <a:r>
              <a:rPr lang="ru-RU" sz="1800" dirty="0" smtClean="0"/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Теоретические основы сенсорного развития  детей младшего дошкольного возраста.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785786" y="1785926"/>
            <a:ext cx="3786182" cy="4071966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  Сенсорное развитие </a:t>
            </a:r>
            <a:r>
              <a:rPr lang="ru-RU" sz="1600" dirty="0">
                <a:solidFill>
                  <a:schemeClr val="tx1"/>
                </a:solidFill>
              </a:rPr>
              <a:t>– это развитие  восприятия ребенка  и формирование его  представлений о внешних свойствах предметов: их форме, цвете, величине, положении в пространстве, запахе, вкусе и так далее. С восприятия предметов и явлений окружающего мира и начинается познание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929190" y="1643050"/>
            <a:ext cx="3638548" cy="394336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Сенсорное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развитие его восприятия и формирование представлений о внешних свойствах предметов: их форме, цвете, величине, положении в пространстве и т.п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4F8E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4F8E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87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Значение сенсорного развития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400" smtClean="0"/>
              <a:t> состоит в том, что оно: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</a:t>
            </a:r>
          </a:p>
          <a:p>
            <a:pPr eaLnBrk="1" hangingPunct="1"/>
            <a:endParaRPr lang="ru-RU" smtClean="0"/>
          </a:p>
        </p:txBody>
      </p:sp>
      <p:sp>
        <p:nvSpPr>
          <p:cNvPr id="5" name="Овальная выноска 4"/>
          <p:cNvSpPr>
            <a:spLocks noChangeArrowheads="1"/>
          </p:cNvSpPr>
          <p:nvPr/>
        </p:nvSpPr>
        <p:spPr bwMode="auto">
          <a:xfrm>
            <a:off x="250825" y="1412875"/>
            <a:ext cx="2017713" cy="1431925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упорядочивает хаотичные представления ребенка, полученные при взаимодействии с внешним миром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>
            <a:spLocks noChangeArrowheads="1"/>
          </p:cNvSpPr>
          <p:nvPr/>
        </p:nvSpPr>
        <p:spPr bwMode="auto">
          <a:xfrm>
            <a:off x="5724525" y="1989138"/>
            <a:ext cx="1863725" cy="1368425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/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является основой для интеллектуального развития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>
            <a:spLocks noChangeArrowheads="1"/>
          </p:cNvSpPr>
          <p:nvPr/>
        </p:nvSpPr>
        <p:spPr bwMode="auto">
          <a:xfrm>
            <a:off x="3779838" y="3068638"/>
            <a:ext cx="2232025" cy="1576387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влияет на развитие зрительной, слуховой, моторной, образной и др. видов памяти</a:t>
            </a:r>
          </a:p>
        </p:txBody>
      </p:sp>
      <p:sp>
        <p:nvSpPr>
          <p:cNvPr id="8" name="Овальная выноска 7"/>
          <p:cNvSpPr>
            <a:spLocks noChangeArrowheads="1"/>
          </p:cNvSpPr>
          <p:nvPr/>
        </p:nvSpPr>
        <p:spPr bwMode="auto">
          <a:xfrm>
            <a:off x="6948488" y="3141663"/>
            <a:ext cx="2087562" cy="1792287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обеспечивает освоение навыков учебной деятельности- влияет на расширение словарного запаса ребенка</a:t>
            </a:r>
          </a:p>
        </p:txBody>
      </p:sp>
      <p:sp>
        <p:nvSpPr>
          <p:cNvPr id="9" name="Овальная выноска 8"/>
          <p:cNvSpPr>
            <a:spLocks noChangeArrowheads="1"/>
          </p:cNvSpPr>
          <p:nvPr/>
        </p:nvSpPr>
        <p:spPr bwMode="auto">
          <a:xfrm>
            <a:off x="7056438" y="1196975"/>
            <a:ext cx="1836737" cy="1431925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обеспечивает усвоение сенсорных эталонов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>
            <a:spLocks noChangeArrowheads="1"/>
          </p:cNvSpPr>
          <p:nvPr/>
        </p:nvSpPr>
        <p:spPr bwMode="auto">
          <a:xfrm>
            <a:off x="2051050" y="2492375"/>
            <a:ext cx="1800225" cy="1504950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дает ребенку возможность овладеть новыми способами предметно-познавательной деятельности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ьная выноска 10"/>
          <p:cNvSpPr>
            <a:spLocks noChangeArrowheads="1"/>
          </p:cNvSpPr>
          <p:nvPr/>
        </p:nvSpPr>
        <p:spPr bwMode="auto">
          <a:xfrm>
            <a:off x="468313" y="3789363"/>
            <a:ext cx="1582737" cy="1071562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развивает внимание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ьная выноска 11"/>
          <p:cNvSpPr>
            <a:spLocks noChangeArrowheads="1"/>
          </p:cNvSpPr>
          <p:nvPr/>
        </p:nvSpPr>
        <p:spPr bwMode="auto">
          <a:xfrm>
            <a:off x="3924300" y="5229225"/>
            <a:ext cx="1943100" cy="1431925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является основой для развития воображения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ьная выноска 12"/>
          <p:cNvSpPr>
            <a:spLocks noChangeArrowheads="1"/>
          </p:cNvSpPr>
          <p:nvPr/>
        </p:nvSpPr>
        <p:spPr bwMode="auto">
          <a:xfrm>
            <a:off x="250825" y="5157788"/>
            <a:ext cx="1800225" cy="1216025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позитивно влияет на эстетическое чувство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ьная выноска 13"/>
          <p:cNvSpPr>
            <a:spLocks noChangeArrowheads="1"/>
          </p:cNvSpPr>
          <p:nvPr/>
        </p:nvSpPr>
        <p:spPr bwMode="auto">
          <a:xfrm>
            <a:off x="6372225" y="4868863"/>
            <a:ext cx="1800225" cy="1431925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/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готовит к реальной жизни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>
            <a:spLocks noChangeArrowheads="1"/>
          </p:cNvSpPr>
          <p:nvPr/>
        </p:nvSpPr>
        <p:spPr bwMode="auto">
          <a:xfrm>
            <a:off x="1979613" y="4437063"/>
            <a:ext cx="2016125" cy="1557337"/>
          </a:xfrm>
          <a:prstGeom prst="wedgeEllipseCallout">
            <a:avLst>
              <a:gd name="adj1" fmla="val 15181"/>
              <a:gd name="adj2" fmla="val -55338"/>
            </a:avLst>
          </a:prstGeom>
          <a:solidFill>
            <a:srgbClr val="DDFBDD"/>
          </a:solidFill>
          <a:ln w="25400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dirty="0"/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развивает наблюдательность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" dur="61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5" dur="615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6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" dur="615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8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0" dur="61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1" dur="615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2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3" dur="615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4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61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615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615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2" dur="61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3" dur="615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4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5" dur="615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6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8" dur="61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9" dur="615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0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1" dur="615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2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4" dur="615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5" dur="615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6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7" dur="615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8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10" dur="61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11" dur="61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12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3" dur="61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14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26" dur="61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27" dur="61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28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29" dur="61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30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2" dur="61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3" dur="615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4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45" dur="615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46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55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58" dur="61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59" dur="615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60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61" dur="615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62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71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4" dur="615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5" dur="615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6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7" dur="615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8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87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Этапы усвоение сенсорных эталонов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 В качестве средств решения познавательных задач в сенсорной культуре выступают сенсорные эталоны – общепринятые образцы внешних свойств предметов.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  Усвоение сенсорных эталонов – это их использование в качестве «единиц измерения» при оценке свойств веществ.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Этапы усвоение сенсорных эталонов: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1 этап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 – предэталонный, происходит на 3-ем году жизни. Малыш начинает называть треугольные формы крышами; про круглые формы говорит, что они похожи на мячик. То есть, при восприятии одного предмета другой используется как образец. Совершая по отношению к своим игрушкам различные действия, дети вынуждены учитывать их внешние свойства.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  – средствами восприятия выступают уже не конкретные предметы, а некие образцы их свойств, причем, каждое имеет вполне определенное название. Дети овладевают основными цветами спектра, как в повседневной жизни, так и на материале дидактических игр. Например, в игре «Спрячь мышку» дети знакомятся с эталонами формы и т.д.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Особое место занимают эталоны величины, так как она носит условный характер. Любой объект сам по себе не может быть большим или маленьким, он приобретает это качество при сравнении с другим. Мы говорим, что арбуз большой, а яблоко – маленькое, сопоставляя их между собой. Такие отношения могут быть зафиксированы только в словесной форме.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3 этап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 – на 4-5 году жизни, уже владея сенсорными эталонами, дети начинают их систематизировать. Воспитатель помогает ребенку выстроить последовательность цветов спектра, узнавая их оттенки. На уровне восприятия происходит и знакомство с вариантами геометрических форм, различающимися по соотношению сторон, - «короткими» и «длинными».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lIns="91440" rIns="91440" bIns="45720" anchor="t"/>
          <a:lstStyle/>
          <a:p>
            <a:pPr algn="ctr" eaLnBrk="1" hangingPunct="1"/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педагогического процесса  сенсорного развития детей младшего дошкольного возраста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- сенсорное развитие</a:t>
            </a:r>
          </a:p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Обогащение непосредственно чувственного опыта детей в разных видахдеятельности;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Включение движения рукпо предмету в процессе знакомства с ним (обводитьрукамичасти предмета, гладить их и т.д.);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Установление сходства и различия между предметами, имеющими одинаковое название 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Формировать умение    называть  свойства предметов.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87500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Средства сенсорного развития детей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400" b="1" smtClean="0"/>
              <a:t> </a:t>
            </a:r>
            <a:endParaRPr lang="ru-RU" smtClean="0"/>
          </a:p>
        </p:txBody>
      </p:sp>
      <p:sp>
        <p:nvSpPr>
          <p:cNvPr id="4" name="Солнце 3"/>
          <p:cNvSpPr/>
          <p:nvPr/>
        </p:nvSpPr>
        <p:spPr>
          <a:xfrm>
            <a:off x="0" y="1844675"/>
            <a:ext cx="3024188" cy="2232025"/>
          </a:xfrm>
          <a:prstGeom prst="sun">
            <a:avLst/>
          </a:prstGeom>
          <a:solidFill>
            <a:srgbClr val="E4F4F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дидактические игры и упражнения, </a:t>
            </a:r>
          </a:p>
        </p:txBody>
      </p:sp>
      <p:sp>
        <p:nvSpPr>
          <p:cNvPr id="5" name="Солнце 4"/>
          <p:cNvSpPr/>
          <p:nvPr/>
        </p:nvSpPr>
        <p:spPr>
          <a:xfrm>
            <a:off x="5643570" y="3500438"/>
            <a:ext cx="3240087" cy="2382838"/>
          </a:xfrm>
          <a:prstGeom prst="sun">
            <a:avLst/>
          </a:prstGeom>
          <a:solidFill>
            <a:srgbClr val="E4F4F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</a:p>
        </p:txBody>
      </p:sp>
      <p:sp>
        <p:nvSpPr>
          <p:cNvPr id="7" name="Солнце 6"/>
          <p:cNvSpPr/>
          <p:nvPr/>
        </p:nvSpPr>
        <p:spPr>
          <a:xfrm>
            <a:off x="4000496" y="2143116"/>
            <a:ext cx="2592387" cy="1897062"/>
          </a:xfrm>
          <a:prstGeom prst="sun">
            <a:avLst/>
          </a:prstGeom>
          <a:solidFill>
            <a:srgbClr val="E4F4F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конструи-рование </a:t>
            </a:r>
          </a:p>
        </p:txBody>
      </p:sp>
      <p:sp>
        <p:nvSpPr>
          <p:cNvPr id="9" name="Солнце 8"/>
          <p:cNvSpPr/>
          <p:nvPr/>
        </p:nvSpPr>
        <p:spPr>
          <a:xfrm>
            <a:off x="1285852" y="3786190"/>
            <a:ext cx="3779838" cy="2778125"/>
          </a:xfrm>
          <a:prstGeom prst="sun">
            <a:avLst/>
          </a:prstGeom>
          <a:solidFill>
            <a:srgbClr val="E4F4F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изобразительная деятельность (рисование, лепка, аппликация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5263" y="228600"/>
            <a:ext cx="8015287" cy="9683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ИНТЕГРАЦИЯ ОБРАЗОВАТЕЛЬНОЙ ОБЛАСТИ «ПОЗНАНИЕ»</a:t>
            </a: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052513"/>
            <a:ext cx="8229600" cy="555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smtClean="0">
              <a:solidFill>
                <a:srgbClr val="0E234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Связь с другими образовательными областями</a:t>
            </a:r>
            <a:r>
              <a:rPr lang="ru-RU" sz="1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1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800" smtClean="0"/>
          </a:p>
        </p:txBody>
      </p:sp>
      <p:sp>
        <p:nvSpPr>
          <p:cNvPr id="13" name="Выноска-облако 12"/>
          <p:cNvSpPr>
            <a:spLocks noChangeArrowheads="1"/>
          </p:cNvSpPr>
          <p:nvPr/>
        </p:nvSpPr>
        <p:spPr bwMode="auto">
          <a:xfrm>
            <a:off x="6443663" y="4437063"/>
            <a:ext cx="2520950" cy="1871662"/>
          </a:xfrm>
          <a:prstGeom prst="cloudCallout">
            <a:avLst>
              <a:gd name="adj1" fmla="val -34361"/>
              <a:gd name="adj2" fmla="val 47481"/>
            </a:avLst>
          </a:prstGeom>
          <a:solidFill>
            <a:schemeClr val="accent2">
              <a:lumMod val="75000"/>
            </a:schemeClr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носка-облако 15"/>
          <p:cNvSpPr>
            <a:spLocks noChangeArrowheads="1"/>
          </p:cNvSpPr>
          <p:nvPr/>
        </p:nvSpPr>
        <p:spPr bwMode="auto">
          <a:xfrm>
            <a:off x="3563938" y="4076700"/>
            <a:ext cx="2519362" cy="1871663"/>
          </a:xfrm>
          <a:prstGeom prst="cloudCallout">
            <a:avLst>
              <a:gd name="adj1" fmla="val -34361"/>
              <a:gd name="adj2" fmla="val 47481"/>
            </a:avLst>
          </a:prstGeom>
          <a:solidFill>
            <a:schemeClr val="accent2">
              <a:lumMod val="75000"/>
            </a:schemeClr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ыноска-облако 16"/>
          <p:cNvSpPr>
            <a:spLocks noChangeArrowheads="1"/>
          </p:cNvSpPr>
          <p:nvPr/>
        </p:nvSpPr>
        <p:spPr bwMode="auto">
          <a:xfrm>
            <a:off x="468313" y="4292600"/>
            <a:ext cx="2519362" cy="1871663"/>
          </a:xfrm>
          <a:prstGeom prst="cloudCallout">
            <a:avLst>
              <a:gd name="adj1" fmla="val -34361"/>
              <a:gd name="adj2" fmla="val 47481"/>
            </a:avLst>
          </a:prstGeom>
          <a:solidFill>
            <a:schemeClr val="accent2">
              <a:lumMod val="75000"/>
            </a:schemeClr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носка-облако 17"/>
          <p:cNvSpPr>
            <a:spLocks noChangeArrowheads="1"/>
          </p:cNvSpPr>
          <p:nvPr/>
        </p:nvSpPr>
        <p:spPr bwMode="auto">
          <a:xfrm>
            <a:off x="3203575" y="1700213"/>
            <a:ext cx="2520950" cy="1871662"/>
          </a:xfrm>
          <a:prstGeom prst="cloudCallout">
            <a:avLst>
              <a:gd name="adj1" fmla="val -34361"/>
              <a:gd name="adj2" fmla="val 47481"/>
            </a:avLst>
          </a:prstGeom>
          <a:solidFill>
            <a:schemeClr val="accent2">
              <a:lumMod val="75000"/>
            </a:schemeClr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Выноска-облако 18"/>
          <p:cNvSpPr>
            <a:spLocks noChangeArrowheads="1"/>
          </p:cNvSpPr>
          <p:nvPr/>
        </p:nvSpPr>
        <p:spPr bwMode="auto">
          <a:xfrm>
            <a:off x="6624638" y="1196975"/>
            <a:ext cx="2519362" cy="1871663"/>
          </a:xfrm>
          <a:prstGeom prst="cloudCallout">
            <a:avLst>
              <a:gd name="adj1" fmla="val -34361"/>
              <a:gd name="adj2" fmla="val 47481"/>
            </a:avLst>
          </a:prstGeom>
          <a:solidFill>
            <a:schemeClr val="accent2">
              <a:lumMod val="75000"/>
            </a:schemeClr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  <a:r>
              <a:rPr lang="ru-RU" sz="140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носка-облако 19"/>
          <p:cNvSpPr>
            <a:spLocks noChangeArrowheads="1"/>
          </p:cNvSpPr>
          <p:nvPr/>
        </p:nvSpPr>
        <p:spPr bwMode="auto">
          <a:xfrm>
            <a:off x="179388" y="1700213"/>
            <a:ext cx="2520950" cy="1871662"/>
          </a:xfrm>
          <a:prstGeom prst="cloudCallout">
            <a:avLst>
              <a:gd name="adj1" fmla="val -34361"/>
              <a:gd name="adj2" fmla="val 47481"/>
            </a:avLst>
          </a:prstGeom>
          <a:solidFill>
            <a:schemeClr val="accent2">
              <a:lumMod val="75000"/>
            </a:schemeClr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2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2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0" presetID="2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8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3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555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Calibri</vt:lpstr>
      <vt:lpstr>Constantia</vt:lpstr>
      <vt:lpstr>Monotype Corsiva</vt:lpstr>
      <vt:lpstr>Times New Roman</vt:lpstr>
      <vt:lpstr>Wingdings</vt:lpstr>
      <vt:lpstr>Wingdings 2</vt:lpstr>
      <vt:lpstr>Поток</vt:lpstr>
      <vt:lpstr>Сенсорика  в 1 младшей группе</vt:lpstr>
      <vt:lpstr>Презентация PowerPoint</vt:lpstr>
      <vt:lpstr>Проект</vt:lpstr>
      <vt:lpstr> Теоретические основы сенсорного развития  детей младшего дошкольного возраста.</vt:lpstr>
      <vt:lpstr>Значение сенсорного развития</vt:lpstr>
      <vt:lpstr>Этапы усвоение сенсорных эталонов</vt:lpstr>
      <vt:lpstr>Модель педагогического процесса  сенсорного развития детей младшего дошкольного возраста</vt:lpstr>
      <vt:lpstr>Средства сенсорного развития детей</vt:lpstr>
      <vt:lpstr>  ИНТЕГРАЦИЯ ОБРАЗОВАТЕЛЬНОЙ ОБЛАСТИ «ПОЗНАНИЕ»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Работа с родителями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Методисты</cp:lastModifiedBy>
  <cp:revision>13</cp:revision>
  <dcterms:created xsi:type="dcterms:W3CDTF">2015-03-08T08:14:46Z</dcterms:created>
  <dcterms:modified xsi:type="dcterms:W3CDTF">2016-12-21T08:09:38Z</dcterms:modified>
</cp:coreProperties>
</file>